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6481" autoAdjust="0"/>
  </p:normalViewPr>
  <p:slideViewPr>
    <p:cSldViewPr>
      <p:cViewPr>
        <p:scale>
          <a:sx n="66" d="100"/>
          <a:sy n="66" d="100"/>
        </p:scale>
        <p:origin x="-63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3.1288782019768216E-2"/>
          <c:y val="3.7426804075101246E-2"/>
          <c:w val="0.96871121798023185"/>
          <c:h val="0.8580686074576591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2.3919728783902014E-2"/>
                  <c:y val="-4.5358450058792618E-2"/>
                </c:manualLayout>
              </c:layout>
              <c:showVal val="1"/>
            </c:dLbl>
            <c:dLbl>
              <c:idx val="1"/>
              <c:layout>
                <c:manualLayout>
                  <c:x val="1.2808617672790897E-2"/>
                  <c:y val="-3.9627503975133548E-3"/>
                </c:manualLayout>
              </c:layout>
              <c:showVal val="1"/>
            </c:dLbl>
            <c:dLbl>
              <c:idx val="2"/>
              <c:layout>
                <c:manualLayout>
                  <c:x val="1.2345679012345725E-2"/>
                  <c:y val="-4.4896522574312009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358942.7</c:v>
                </c:pt>
                <c:pt idx="1">
                  <c:v>492968.3</c:v>
                </c:pt>
                <c:pt idx="2">
                  <c:v>387510.6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75506048"/>
        <c:axId val="75507584"/>
        <c:axId val="0"/>
      </c:bar3DChart>
      <c:catAx>
        <c:axId val="75506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507584"/>
        <c:crosses val="autoZero"/>
        <c:auto val="1"/>
        <c:lblAlgn val="ctr"/>
        <c:lblOffset val="100"/>
      </c:catAx>
      <c:valAx>
        <c:axId val="7550758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55060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-2.5000000000000012E-2"/>
                  <c:y val="-6.9263886682100406E-3"/>
                </c:manualLayout>
              </c:layout>
              <c:showVal val="1"/>
            </c:dLbl>
            <c:dLbl>
              <c:idx val="2"/>
              <c:layout>
                <c:manualLayout>
                  <c:x val="-1.6666666666666701E-2"/>
                  <c:y val="-1.154398111368335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2">
                  <c:v>Неналогвые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52945.9</c:v>
                </c:pt>
                <c:pt idx="2">
                  <c:v>3952.5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1.9444444444444445E-2"/>
                  <c:y val="-4.617592445473339E-3"/>
                </c:manualLayout>
              </c:layout>
              <c:showVal val="1"/>
            </c:dLbl>
            <c:dLbl>
              <c:idx val="2"/>
              <c:layout>
                <c:manualLayout>
                  <c:x val="2.0833333333333388E-2"/>
                  <c:y val="-2.077924374279829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2">
                  <c:v>Неналогвые доходы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86140</c:v>
                </c:pt>
                <c:pt idx="2">
                  <c:v>3874.6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8.6111111111110944E-2"/>
                  <c:y val="9.0831832823012586E-3"/>
                </c:manualLayout>
              </c:layout>
              <c:showVal val="1"/>
            </c:dLbl>
            <c:dLbl>
              <c:idx val="2"/>
              <c:layout>
                <c:manualLayout>
                  <c:x val="5.8333333333333473E-2"/>
                  <c:y val="-1.403505152816293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2">
                  <c:v>Неналогвые доходы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89038.6</c:v>
                </c:pt>
                <c:pt idx="2">
                  <c:v>4675.8</c:v>
                </c:pt>
              </c:numCache>
            </c:numRef>
          </c:val>
        </c:ser>
        <c:dLbls>
          <c:showVal val="1"/>
        </c:dLbls>
        <c:shape val="box"/>
        <c:axId val="82646912"/>
        <c:axId val="82648448"/>
        <c:axId val="0"/>
      </c:bar3DChart>
      <c:catAx>
        <c:axId val="8264691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648448"/>
        <c:crosses val="autoZero"/>
        <c:auto val="1"/>
        <c:lblAlgn val="ctr"/>
        <c:lblOffset val="100"/>
      </c:catAx>
      <c:valAx>
        <c:axId val="8264844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2646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025415573053357"/>
          <c:y val="0.41110673564593658"/>
          <c:w val="0.10141251093613313"/>
          <c:h val="0.2081958070191466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1.5432098765432122E-2"/>
                  <c:y val="-8.4180979826834704E-3"/>
                </c:manualLayout>
              </c:layout>
              <c:showVal val="1"/>
            </c:dLbl>
            <c:dLbl>
              <c:idx val="2"/>
              <c:layout>
                <c:manualLayout>
                  <c:x val="2.1604938271605E-2"/>
                  <c:y val="-2.5254293948050392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368069.2</c:v>
                </c:pt>
                <c:pt idx="1">
                  <c:v>491196.9</c:v>
                </c:pt>
                <c:pt idx="2">
                  <c:v>386979.5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84389888"/>
        <c:axId val="84391424"/>
        <c:axId val="0"/>
      </c:bar3DChart>
      <c:catAx>
        <c:axId val="84389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391424"/>
        <c:crosses val="autoZero"/>
        <c:auto val="1"/>
        <c:lblAlgn val="ctr"/>
        <c:lblOffset val="100"/>
      </c:catAx>
      <c:valAx>
        <c:axId val="8439142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43898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99965146544181982"/>
          <c:h val="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8"/>
            <c:spPr>
              <a:solidFill>
                <a:srgbClr val="7030A0"/>
              </a:solidFill>
            </c:spPr>
          </c:dPt>
          <c:dPt>
            <c:idx val="9"/>
            <c:spPr>
              <a:solidFill>
                <a:srgbClr val="C00000"/>
              </a:solidFill>
            </c:spPr>
          </c:dPt>
          <c:dPt>
            <c:idx val="10"/>
            <c:spPr>
              <a:solidFill>
                <a:srgbClr val="92D050"/>
              </a:solidFill>
            </c:spPr>
          </c:dPt>
          <c:dPt>
            <c:idx val="11"/>
            <c:spPr>
              <a:solidFill>
                <a:srgbClr val="FFFF00"/>
              </a:solidFill>
            </c:spPr>
          </c:dPt>
          <c:dPt>
            <c:idx val="12"/>
            <c:explosion val="84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5.5555555555555558E-3"/>
                  <c:y val="-4.1829937917126088E-2"/>
                </c:manualLayout>
              </c:layout>
              <c:showVal val="1"/>
            </c:dLbl>
            <c:dLbl>
              <c:idx val="1"/>
              <c:layout>
                <c:manualLayout>
                  <c:x val="-9.7222222222222224E-3"/>
                  <c:y val="2.71894736195205E-2"/>
                </c:manualLayout>
              </c:layout>
              <c:showVal val="1"/>
            </c:dLbl>
            <c:dLbl>
              <c:idx val="2"/>
              <c:layout>
                <c:manualLayout>
                  <c:x val="2.7777777777777848E-3"/>
                  <c:y val="-3.7111302154426921E-2"/>
                </c:manualLayout>
              </c:layout>
              <c:showVal val="1"/>
            </c:dLbl>
            <c:dLbl>
              <c:idx val="3"/>
              <c:layout>
                <c:manualLayout>
                  <c:x val="1.5277668416447942E-2"/>
                  <c:y val="-3.1576546648521352E-2"/>
                </c:manualLayout>
              </c:layout>
              <c:showVal val="1"/>
            </c:dLbl>
            <c:dLbl>
              <c:idx val="4"/>
              <c:layout>
                <c:manualLayout>
                  <c:x val="2.6388888888888878E-2"/>
                  <c:y val="-6.7616644349195995E-2"/>
                </c:manualLayout>
              </c:layout>
              <c:showVal val="1"/>
            </c:dLbl>
            <c:dLbl>
              <c:idx val="5"/>
              <c:layout>
                <c:manualLayout>
                  <c:x val="4.1666666666666683E-3"/>
                  <c:y val="-3.7111302154426921E-2"/>
                </c:manualLayout>
              </c:layout>
              <c:showVal val="1"/>
            </c:dLbl>
            <c:dLbl>
              <c:idx val="6"/>
              <c:layout>
                <c:manualLayout>
                  <c:x val="4.7222222222222283E-2"/>
                  <c:y val="-5.4378919292263822E-2"/>
                </c:manualLayout>
              </c:layout>
              <c:showVal val="1"/>
            </c:dLbl>
            <c:dLbl>
              <c:idx val="7"/>
              <c:layout>
                <c:manualLayout>
                  <c:x val="1.6666666666666687E-2"/>
                  <c:y val="-4.6012931708838724E-2"/>
                </c:manualLayout>
              </c:layout>
              <c:showVal val="1"/>
            </c:dLbl>
            <c:dLbl>
              <c:idx val="8"/>
              <c:layout>
                <c:manualLayout>
                  <c:x val="3.0555555555555579E-2"/>
                  <c:y val="-5.0195925500551214E-2"/>
                </c:manualLayout>
              </c:layout>
              <c:showVal val="1"/>
            </c:dLbl>
            <c:dLbl>
              <c:idx val="9"/>
              <c:layout>
                <c:manualLayout>
                  <c:x val="1.9444444444444445E-2"/>
                  <c:y val="-3.3463950333700795E-2"/>
                </c:manualLayout>
              </c:layout>
              <c:showVal val="1"/>
            </c:dLbl>
            <c:dLbl>
              <c:idx val="10"/>
              <c:layout>
                <c:manualLayout>
                  <c:x val="2.0833333333333367E-2"/>
                  <c:y val="-4.6012931708838724E-2"/>
                </c:manualLayout>
              </c:layout>
              <c:showVal val="1"/>
            </c:dLbl>
            <c:dLbl>
              <c:idx val="11"/>
              <c:layout>
                <c:manualLayout>
                  <c:x val="1.5277777777777781E-2"/>
                  <c:y val="-5.0195925500551214E-2"/>
                </c:manualLayout>
              </c:layout>
              <c:showVal val="1"/>
            </c:dLbl>
            <c:dLbl>
              <c:idx val="12"/>
              <c:layout>
                <c:manualLayout>
                  <c:x val="2.6388888888888788E-2"/>
                  <c:y val="-4.1829937917126088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40685.300000000003</c:v>
                </c:pt>
                <c:pt idx="1">
                  <c:v>703.8</c:v>
                </c:pt>
                <c:pt idx="2">
                  <c:v>2883.5</c:v>
                </c:pt>
                <c:pt idx="3">
                  <c:v>13582.1</c:v>
                </c:pt>
                <c:pt idx="4">
                  <c:v>32613.5</c:v>
                </c:pt>
                <c:pt idx="5">
                  <c:v>184.1</c:v>
                </c:pt>
                <c:pt idx="6">
                  <c:v>224175.7</c:v>
                </c:pt>
                <c:pt idx="7">
                  <c:v>38142.9</c:v>
                </c:pt>
                <c:pt idx="8">
                  <c:v>11506.1</c:v>
                </c:pt>
                <c:pt idx="9">
                  <c:v>420.2</c:v>
                </c:pt>
                <c:pt idx="10">
                  <c:v>2969</c:v>
                </c:pt>
                <c:pt idx="11">
                  <c:v>30</c:v>
                </c:pt>
                <c:pt idx="12">
                  <c:v>19083.3</c:v>
                </c:pt>
              </c:numCache>
            </c:numRef>
          </c:val>
        </c:ser>
        <c:dLbls>
          <c:showVal val="1"/>
        </c:dLbls>
        <c:gapWidth val="100"/>
        <c:shape val="pyramid"/>
        <c:axId val="84183680"/>
        <c:axId val="84185472"/>
        <c:axId val="0"/>
      </c:bar3DChart>
      <c:catAx>
        <c:axId val="84183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4185472"/>
        <c:crosses val="autoZero"/>
        <c:auto val="1"/>
        <c:lblAlgn val="ctr"/>
        <c:lblOffset val="100"/>
      </c:catAx>
      <c:valAx>
        <c:axId val="8418547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4183680"/>
        <c:crosses val="autoZero"/>
        <c:crossBetween val="between"/>
      </c:valAx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0.17187</cdr:x>
      <cdr:y>0.19753</cdr:y>
    </cdr:from>
    <cdr:to>
      <cdr:x>0.27187</cdr:x>
      <cdr:y>0.35556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1604" y="11430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0.21094</cdr:x>
      <cdr:y>0.24691</cdr:y>
    </cdr:from>
    <cdr:to>
      <cdr:x>0.31094</cdr:x>
      <cdr:y>0.40494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28794" y="14287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0.30469</cdr:x>
      <cdr:y>0.16049</cdr:y>
    </cdr:from>
    <cdr:to>
      <cdr:x>0.42812</cdr:x>
      <cdr:y>0.27161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86050" y="928694"/>
          <a:ext cx="1128714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57CB0-6A18-4085-9028-9DA27A38E698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0C315-B16B-44FE-A78D-AC1A13F7F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C315-B16B-44FE-A78D-AC1A13F7FE0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C315-B16B-44FE-A78D-AC1A13F7FE0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02B9-7747-4EE2-B03E-0EBA39CA39F5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3D43-B06D-4A41-BCEE-B5560255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02B9-7747-4EE2-B03E-0EBA39CA39F5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3D43-B06D-4A41-BCEE-B5560255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02B9-7747-4EE2-B03E-0EBA39CA39F5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3D43-B06D-4A41-BCEE-B5560255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02B9-7747-4EE2-B03E-0EBA39CA39F5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3D43-B06D-4A41-BCEE-B5560255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02B9-7747-4EE2-B03E-0EBA39CA39F5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3D43-B06D-4A41-BCEE-B5560255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02B9-7747-4EE2-B03E-0EBA39CA39F5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3D43-B06D-4A41-BCEE-B5560255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02B9-7747-4EE2-B03E-0EBA39CA39F5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3D43-B06D-4A41-BCEE-B5560255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02B9-7747-4EE2-B03E-0EBA39CA39F5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3D43-B06D-4A41-BCEE-B5560255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02B9-7747-4EE2-B03E-0EBA39CA39F5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3D43-B06D-4A41-BCEE-B5560255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02B9-7747-4EE2-B03E-0EBA39CA39F5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3D43-B06D-4A41-BCEE-B5560255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02B9-7747-4EE2-B03E-0EBA39CA39F5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3D43-B06D-4A41-BCEE-B5560255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02B9-7747-4EE2-B03E-0EBA39CA39F5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83D43-B06D-4A41-BCEE-B5560255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fovarnav@mail.r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785842"/>
            <a:ext cx="9144000" cy="164307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ВАРНАВИНСКИЙ МУНИЦИПАЛЬНЫЙ РАЙОН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43446"/>
            <a:ext cx="9144000" cy="221455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РЕШЕНИЮ ЗЕМСКОГО СОБРАНИЯ ВАРНАВИНСКОГО МУНИЦПАЛЬНОГО РАЙОНА  </a:t>
            </a:r>
          </a:p>
          <a:p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«ОБ ИСПОЛНЕНИИ РАЙОННОГО БЮДЖЕТА </a:t>
            </a:r>
          </a:p>
          <a:p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2016 ГОД»</a:t>
            </a:r>
          </a:p>
          <a:p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266" name="Picture 2" descr="http://xn----7sbabgc6bk4addidsh.xn--p1ai/images/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-214338"/>
            <a:ext cx="4229100" cy="4900638"/>
          </a:xfrm>
          <a:prstGeom prst="rect">
            <a:avLst/>
          </a:prstGeom>
          <a:noFill/>
        </p:spPr>
      </p:pic>
      <p:pic>
        <p:nvPicPr>
          <p:cNvPr id="11268" name="Picture 4" descr="http://buro-nnov.ru/wp-content/uploads/30619_20140911_231028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00108"/>
            <a:ext cx="2214578" cy="1785950"/>
          </a:xfrm>
          <a:prstGeom prst="rect">
            <a:avLst/>
          </a:prstGeom>
          <a:noFill/>
        </p:spPr>
      </p:pic>
      <p:pic>
        <p:nvPicPr>
          <p:cNvPr id="11280" name="Picture 16" descr="http://nnpremium.ru/images/3340176_e30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000108"/>
            <a:ext cx="2214578" cy="1785950"/>
          </a:xfrm>
          <a:prstGeom prst="rect">
            <a:avLst/>
          </a:prstGeom>
          <a:noFill/>
        </p:spPr>
      </p:pic>
      <p:pic>
        <p:nvPicPr>
          <p:cNvPr id="11284" name="Picture 20" descr="http://www.varnavino.ru/wp-content/gallery/foto-ot-anatoliya-polyakova/dsc05609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857496"/>
            <a:ext cx="2214578" cy="1643074"/>
          </a:xfrm>
          <a:prstGeom prst="rect">
            <a:avLst/>
          </a:prstGeom>
          <a:noFill/>
        </p:spPr>
      </p:pic>
      <p:pic>
        <p:nvPicPr>
          <p:cNvPr id="10242" name="Picture 2" descr="http://mtdata.ru/u23/photo51C8/20728659553-0/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857496"/>
            <a:ext cx="2214578" cy="1643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долг  за 2016 год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01176488_482537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642910" y="1500174"/>
            <a:ext cx="3357586" cy="16430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основного долга по бюджетным кредитам на 01.01.2017  9200,0 т.руб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86380" y="4500570"/>
            <a:ext cx="3286148" cy="16430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долга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30,0 т.руб.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Соблюдение требований бюджетного 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законодательства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5"/>
          <a:ext cx="9144000" cy="7315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7657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Требование нормативного документа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Нормативный документ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Условие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требованиям бюджетного кодекса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57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Предельный объем дефицита бюджета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Бюджетный кодекс РФ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должен превышать установленного Бюджетным кодексов предела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57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текущих расходов к доходам бюджета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Бюджетный кодекс РФ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Менее 100 %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57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расходов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обслуживание долга к общим расходам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Бюджетный кодекс РФ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должно превышать 15% расходов бюджета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57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Предельный объем муниципального долга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Бюджетный кодекс РФ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должен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превышать утвержденный объем доходов районного бюджета без учета утвержденного объема безвозмездных поступлений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финансового управления администрации Варнавинского муниципального района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https://citifox.ru/wp-content/uploads/2016/07/35359843-1000x6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1428736"/>
            <a:ext cx="9143999" cy="542926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1928802"/>
            <a:ext cx="4429156" cy="1143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Варнавинского муниципального района Нижегородской области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08" y="3571876"/>
            <a:ext cx="6786610" cy="27860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Местонахождение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606760, Нижегородская область, р.п.Варнавино, пл.Советская д.1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: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Серебрякова  Наталья Викторовна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Контактный телефон : (883158) 3-56-47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 :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fovarnav@mail.ru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 : понедельник-четверг  с 8-00 до 17-00     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Пятница –с 8-00 до 16-00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Перерыв на обед : с 12-00 до 13-00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Выходные дни : суббота-воскресенье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7161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такое отчет об исполнении бюджета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9144000" cy="52863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Отчет об исполнении бюджета содержит данные об исполнении бюджета по доходам, расходам и источникам финансирования дефицита бюджета в соответствии с бюджетной классификацией Российской Федерации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Годовой отчет об исполнении районного бюджета подлежит рассмотрению Земским собранием Варнавинского муниципального района и утверждается решением</a:t>
            </a:r>
          </a:p>
          <a:p>
            <a:pPr algn="just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Решением Земского собрания Варнавинского муниципального района об исполнении районного бюджета утверждается отчет об исполнении районного бюджета за отчетный финансовый год с указанием общего объема доходов, расходов и дефицита (</a:t>
            </a:r>
            <a:r>
              <a:rPr lang="ru-RU" sz="2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профицита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районного бюджета</a:t>
            </a:r>
          </a:p>
          <a:p>
            <a:pPr algn="just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отчете об исполнении районного бюджета указывается сколько и каких доходов поступило в бюджет за год и на какие цели эти денежные средства были израсходованы</a:t>
            </a:r>
          </a:p>
          <a:p>
            <a:pPr algn="just">
              <a:buFontTx/>
              <a:buChar char="-"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районного бюджета по доходам в 2014-2016 годах ,( т.руб.)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</a:rPr>
              <a:t/>
            </a:r>
            <a:br>
              <a:rPr lang="ru-RU" sz="3100" b="1" dirty="0" smtClean="0">
                <a:solidFill>
                  <a:srgbClr val="FFFF00"/>
                </a:solidFill>
              </a:rPr>
            </a:br>
            <a:r>
              <a:rPr lang="ru-RU" sz="3100" b="1" dirty="0">
                <a:solidFill>
                  <a:srgbClr val="FFFF00"/>
                </a:solidFill>
              </a:rPr>
              <a:t/>
            </a:r>
            <a:br>
              <a:rPr lang="ru-RU" sz="3100" b="1" dirty="0">
                <a:solidFill>
                  <a:srgbClr val="FFFF00"/>
                </a:solidFill>
              </a:rPr>
            </a:br>
            <a:r>
              <a:rPr lang="ru-RU" sz="3100" b="1" dirty="0" smtClean="0">
                <a:solidFill>
                  <a:srgbClr val="FFFF00"/>
                </a:solidFill>
              </a:rPr>
              <a:t/>
            </a:r>
            <a:br>
              <a:rPr lang="ru-RU" sz="3100" b="1" dirty="0" smtClean="0">
                <a:solidFill>
                  <a:srgbClr val="FFFF00"/>
                </a:solidFill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Динамика изменений налоговых и неналоговых доходов районного бюджета по итогам 2014-2016 годов</a:t>
            </a:r>
            <a:b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 т.руб.)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 за 2016 год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1071546"/>
            <a:ext cx="5500726" cy="1143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Дотации на выравнивание бюджетной обеспеченности и поддержку мер сбалансированности бюджетов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357430"/>
            <a:ext cx="5500726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3500438"/>
            <a:ext cx="5500726" cy="10715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4643446"/>
            <a:ext cx="5500726" cy="1143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000760" y="1571612"/>
            <a:ext cx="642942" cy="5000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000760" y="2714620"/>
            <a:ext cx="642942" cy="5000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000760" y="3857628"/>
            <a:ext cx="642942" cy="5000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000760" y="5000636"/>
            <a:ext cx="642942" cy="5000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58016" y="1142984"/>
            <a:ext cx="1643074" cy="10715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59603,0 т.руб.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58016" y="2357430"/>
            <a:ext cx="1643074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174195,9 т.руб.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3500438"/>
            <a:ext cx="1643074" cy="10715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48964,4 т.руб.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58016" y="4714884"/>
            <a:ext cx="1643074" cy="10715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10744,4 т.руб.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28662" y="5929330"/>
            <a:ext cx="6858048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ПОЛУЧЕНО    293507,7 т.руб.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районного бюджета по расходам за 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2014-2016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 т.руб.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Структура расходов районного бюджета в 2016 году  по отраслям (разделам) ,   </a:t>
            </a:r>
            <a:r>
              <a:rPr lang="ru-RU" sz="31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т.руб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Структура расходов районного бюджета по муниципальным программам в 2016 году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071546"/>
            <a:ext cx="9144000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Всего расходы за 2016 год – 386979,5 т.руб.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143116"/>
            <a:ext cx="3643338" cy="178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муниципальных программ на сумму 303506,0 т.руб.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(78,4% всех расходов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2066" y="2143116"/>
            <a:ext cx="3643338" cy="178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расходы 83473,5 т.руб.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(21,6% всех расходов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 descr="http://www.ugrapro.ru/wp-content/uploads/2017/07/byudzh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000504"/>
            <a:ext cx="585791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расходов районного бюджета по муниципальным программам за 2016 год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2"/>
          <a:ext cx="9144000" cy="753538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00562"/>
                <a:gridCol w="1500198"/>
                <a:gridCol w="1428760"/>
                <a:gridCol w="1714480"/>
              </a:tblGrid>
              <a:tr h="44511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программы</a:t>
                      </a:r>
                      <a:endParaRPr lang="ru-RU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 к общему объему расходов</a:t>
                      </a:r>
                      <a:endParaRPr lang="ru-RU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5112"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1.МП "Защита населения и территорий от чрезвычайных ситуаций, обеспечение пожарной безопасности и безопасности людей на водных объектах Варнавинского района на 2014-2016 годы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196.9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161,7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5112"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2.МП "Развитие агропромышленного комплекса Варнавинского района на 2015-2020 годы"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4960.1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4954,1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5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3.МП "Содействие занятости населения Варнавинского района на  2015-2020 годы"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178.6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178,6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5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4.МП "Охрана окружающей среды Варнавинского района на 2015-2020 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184.3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184,1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5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5.МП "Развитие предпринимательства и туризма Варнавинского района Нижегородской области на 2014-2016 годы"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4155.0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4132,2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5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6.МП "Управление муниципальным имуществом Варнавинского района на 2015-2017 годы"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336.6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336,6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5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7.МП "Развитие физической культуры и спорта в Варнавинском муниципальном районе 2014-2016 годы"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420,6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5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8.МП "Управление муниципальными финансами Варнавинского района"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29680.4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29670,2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5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9.МП "Развитие культуры Варнавинского района на 2015-2017 годы"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38848.5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38027,8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5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10.МП "Развитие образования Варнавинского района на 2015-2020 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225984.9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222559,9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55,1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5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11.МП "Информационное общество Варнавинского муниципального района Нижегородской области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cs typeface="Times New Roman" pitchFamily="18" charset="0"/>
                        </a:rPr>
                        <a:t>2725.5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2725,2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5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12. МП "Обеспечение общественного порядка и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противодействия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преступности в Варнавинском муниципальном районе Нижегородской области на 2016-2017 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""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157,4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155,0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630</Words>
  <Application>Microsoft Office PowerPoint</Application>
  <PresentationFormat>Экран (4:3)</PresentationFormat>
  <Paragraphs>164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ВАРНАВИНСКИЙ МУНИЦИПАЛЬНЫЙ РАЙОН </vt:lpstr>
      <vt:lpstr>Что такое отчет об исполнении бюджета</vt:lpstr>
      <vt:lpstr>Исполнение районного бюджета по доходам в 2014-2016 годах ,( т.руб.)</vt:lpstr>
      <vt:lpstr>   Динамика изменений налоговых и неналоговых доходов районного бюджета по итогам 2014-2016 годов  ( т.руб.)  </vt:lpstr>
      <vt:lpstr>  Безвозмездные поступления  за 2016 год  </vt:lpstr>
      <vt:lpstr>Исполнение районного бюджета по расходам за  2014-2016 гг , т.руб. </vt:lpstr>
      <vt:lpstr> Структура расходов районного бюджета в 2016 году  по отраслям (разделам) ,   т.руб </vt:lpstr>
      <vt:lpstr>Структура расходов районного бюджета по муниципальным программам в 2016 году</vt:lpstr>
      <vt:lpstr> Исполнение расходов районного бюджета по муниципальным программам за 2016 год </vt:lpstr>
      <vt:lpstr>Муниципальный долг  за 2016 год </vt:lpstr>
      <vt:lpstr> Соблюдение требований бюджетного  законодательства </vt:lpstr>
      <vt:lpstr>Контактная информация финансового управления администрации Варнавинского муниципального района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ВАРНАВИНСКИЙ МУНИЦИПАЛЬНЫЙ РАЙОН </dc:title>
  <dc:creator>Admin</dc:creator>
  <cp:lastModifiedBy>Admin</cp:lastModifiedBy>
  <cp:revision>136</cp:revision>
  <dcterms:created xsi:type="dcterms:W3CDTF">2017-08-08T11:12:34Z</dcterms:created>
  <dcterms:modified xsi:type="dcterms:W3CDTF">2017-08-10T11:36:19Z</dcterms:modified>
</cp:coreProperties>
</file>